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09a17575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09a17575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09a17575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09a17575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09a17575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09a17575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09a17575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09a17575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09a17575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09a17575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09a17575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09a17575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9a175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9a175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09a17575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09a17575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09a17575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09a17575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09a17575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09a17575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09a17575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09a17575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09a17575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09a17575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09a17575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09a17575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09a17575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09a17575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vidia.com/en-us/data-center/dgx-1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image-net.org/challenges/LSVRC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 Of AI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were and where we we 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learning was machine learning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523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uccesses in the 90s to the late 2000s were tackled with </a:t>
            </a:r>
            <a:r>
              <a:rPr i="1" lang="en"/>
              <a:t>shallow models</a:t>
            </a:r>
            <a:r>
              <a:rPr lang="en"/>
              <a:t>, single layer models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'Shallow models' assume a defined structure or relation to the data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data that has low dimensional embeddings that are simple these models perform well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as the complexity of the problem increases - shallow models require increased tuning and feature engineering to perform well.</a:t>
            </a:r>
            <a:endParaRPr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075" y="1230875"/>
            <a:ext cx="2244224" cy="14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325" y="3050500"/>
            <a:ext cx="3482176" cy="19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5917150" y="2976950"/>
            <a:ext cx="30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</a:rPr>
              <a:t>Shallow models are like bikes whereas deep models are like cars</a:t>
            </a:r>
            <a:endParaRPr sz="1200">
              <a:solidFill>
                <a:srgbClr val="21252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learning vs deep learning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499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</a:t>
            </a:r>
            <a:r>
              <a:rPr lang="en">
                <a:highlight>
                  <a:srgbClr val="FFFFFF"/>
                </a:highlight>
              </a:rPr>
              <a:t>eep learning models stack simple models on top of one another generating hierarchical structures</a:t>
            </a:r>
            <a:endParaRPr>
              <a:highlight>
                <a:srgbClr val="FFFFFF"/>
              </a:highlight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They therefore have effect greater </a:t>
            </a:r>
            <a:r>
              <a:rPr b="1" lang="en">
                <a:highlight>
                  <a:srgbClr val="FFFFFF"/>
                </a:highlight>
              </a:rPr>
              <a:t>representational capacity</a:t>
            </a:r>
            <a:endParaRPr b="1">
              <a:highlight>
                <a:srgbClr val="FFFFFF"/>
              </a:highlight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Whereas shallow models tend to make fairly complicated assumptions about the nature of the data, deep models make assumptions about network connectivity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058812" y="1225933"/>
            <a:ext cx="4714304" cy="26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75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</a:t>
            </a:r>
            <a:r>
              <a:rPr lang="en"/>
              <a:t> FACTORS </a:t>
            </a:r>
            <a:r>
              <a:rPr lang="en"/>
              <a:t>CONTRIBUTING</a:t>
            </a:r>
            <a:r>
              <a:rPr lang="en"/>
              <a:t> TO DL’S SUCCESSES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25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12529"/>
                </a:solidFill>
              </a:rPr>
              <a:t>Increase in speed</a:t>
            </a:r>
            <a:endParaRPr sz="1200">
              <a:solidFill>
                <a:srgbClr val="212529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</a:rPr>
              <a:t>Increase in capacity</a:t>
            </a:r>
            <a:endParaRPr sz="1200">
              <a:solidFill>
                <a:srgbClr val="212529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12529"/>
                </a:solidFill>
              </a:rPr>
              <a:t>Gaming market subsidized supercomputing for the next gen of artificial intelligence</a:t>
            </a:r>
            <a:endParaRPr sz="1200">
              <a:solidFill>
                <a:srgbClr val="21252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202163" y="1152475"/>
            <a:ext cx="25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br>
              <a:rPr lang="en"/>
            </a:br>
            <a:r>
              <a:rPr lang="en" sz="1200" u="sng">
                <a:solidFill>
                  <a:srgbClr val="212529"/>
                </a:solidFill>
              </a:rPr>
              <a:t>Speed and affordability</a:t>
            </a:r>
            <a:br>
              <a:rPr lang="en" sz="1200">
                <a:solidFill>
                  <a:srgbClr val="212529"/>
                </a:solidFill>
              </a:rPr>
            </a:br>
            <a:r>
              <a:rPr lang="en" sz="1200">
                <a:solidFill>
                  <a:srgbClr val="212529"/>
                </a:solidFill>
              </a:rPr>
              <a:t>- NVMe drives are 25x quicker than conventional HDDs </a:t>
            </a:r>
            <a:br>
              <a:rPr lang="en" sz="1200">
                <a:solidFill>
                  <a:srgbClr val="212529"/>
                </a:solidFill>
              </a:rPr>
            </a:br>
            <a:r>
              <a:rPr lang="en" sz="1200">
                <a:solidFill>
                  <a:srgbClr val="212529"/>
                </a:solidFill>
              </a:rPr>
              <a:t>- Cost per GB decreases yearly</a:t>
            </a:r>
            <a:br>
              <a:rPr lang="en" sz="1200">
                <a:solidFill>
                  <a:srgbClr val="212529"/>
                </a:solidFill>
              </a:rPr>
            </a:br>
            <a:br>
              <a:rPr lang="en" sz="1200">
                <a:solidFill>
                  <a:srgbClr val="212529"/>
                </a:solidFill>
              </a:rPr>
            </a:br>
            <a:r>
              <a:rPr lang="en" sz="1200" u="sng">
                <a:solidFill>
                  <a:srgbClr val="212529"/>
                </a:solidFill>
              </a:rPr>
              <a:t>Availability</a:t>
            </a:r>
            <a:br>
              <a:rPr lang="en" sz="1200">
                <a:solidFill>
                  <a:srgbClr val="212529"/>
                </a:solidFill>
              </a:rPr>
            </a:br>
            <a:r>
              <a:rPr lang="en" sz="1200">
                <a:solidFill>
                  <a:srgbClr val="212529"/>
                </a:solidFill>
              </a:rPr>
              <a:t>- </a:t>
            </a:r>
            <a:r>
              <a:rPr lang="en" sz="1200">
                <a:solidFill>
                  <a:srgbClr val="212529"/>
                </a:solidFill>
              </a:rPr>
              <a:t>Easy access to data via APIs</a:t>
            </a:r>
            <a:br>
              <a:rPr lang="en" sz="1200">
                <a:solidFill>
                  <a:srgbClr val="212529"/>
                </a:solidFill>
              </a:rPr>
            </a:br>
            <a:r>
              <a:rPr lang="en" sz="1200">
                <a:solidFill>
                  <a:srgbClr val="212529"/>
                </a:solidFill>
              </a:rPr>
              <a:t>- Sites collect and share data</a:t>
            </a:r>
            <a:endParaRPr sz="1200">
              <a:solidFill>
                <a:srgbClr val="212529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212529"/>
                </a:solidFill>
              </a:rPr>
              <a:t>Amount</a:t>
            </a:r>
            <a:endParaRPr sz="1200" u="sng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</a:rPr>
              <a:t>- </a:t>
            </a:r>
            <a:r>
              <a:rPr lang="en" sz="1200">
                <a:solidFill>
                  <a:srgbClr val="212529"/>
                </a:solidFill>
              </a:rPr>
              <a:t>The amount of data required to train a deep learning models is enormous</a:t>
            </a:r>
            <a:endParaRPr sz="12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</a:rPr>
              <a:t>- In the early 2000s a standard hard drive had between 10-40Gb Most production-level corpora well exceed the 50Gb mark.</a:t>
            </a:r>
            <a:endParaRPr sz="12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6092625" y="1152475"/>
            <a:ext cx="25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br>
              <a:rPr lang="en"/>
            </a:br>
            <a:br>
              <a:rPr lang="en"/>
            </a:br>
            <a:r>
              <a:rPr lang="en" sz="1200" u="sng"/>
              <a:t>Specialized algorithms </a:t>
            </a:r>
            <a:br>
              <a:rPr lang="en" sz="1200"/>
            </a:br>
            <a:r>
              <a:rPr lang="en" sz="1200"/>
              <a:t>- Developed to leverage general purpose hardware for DL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u="sng"/>
              <a:t>Algorithmic &amp; research advances</a:t>
            </a:r>
            <a:r>
              <a:rPr lang="en" sz="1200"/>
              <a:t> </a:t>
            </a:r>
            <a:br>
              <a:rPr lang="en" sz="1200"/>
            </a:br>
            <a:r>
              <a:rPr lang="en" sz="1200"/>
              <a:t>- Logistic vs ReLu networks</a:t>
            </a:r>
            <a:br>
              <a:rPr lang="en" sz="1200"/>
            </a:br>
            <a:r>
              <a:rPr lang="en" sz="1200"/>
              <a:t>- Embeddings</a:t>
            </a:r>
            <a:br>
              <a:rPr lang="en" sz="1200"/>
            </a:br>
            <a:r>
              <a:rPr lang="en" sz="1200"/>
              <a:t>- Batch norm</a:t>
            </a:r>
            <a:br>
              <a:rPr lang="en" sz="1200"/>
            </a:br>
            <a:r>
              <a:rPr lang="en" sz="1200"/>
              <a:t>- Residual networks</a:t>
            </a:r>
            <a:br>
              <a:rPr lang="en" sz="1200"/>
            </a:br>
            <a:r>
              <a:rPr lang="en" sz="1200"/>
              <a:t>- Attention</a:t>
            </a:r>
            <a:endParaRPr sz="1200"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0" y="3417950"/>
            <a:ext cx="2704973" cy="152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DEEP LEARNING IS NOT A PANACEA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38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Implementation limitations: </a:t>
            </a:r>
            <a:br>
              <a:rPr lang="en"/>
            </a:br>
            <a:r>
              <a:rPr lang="en" sz="1400"/>
              <a:t>- Deploying and leveraging commercial models requires building, deploying and productionizing DL systems </a:t>
            </a:r>
            <a:br>
              <a:rPr lang="en" sz="1400"/>
            </a:br>
            <a:br>
              <a:rPr lang="en" sz="1400"/>
            </a:br>
            <a:r>
              <a:rPr lang="en" sz="1400"/>
              <a:t>- Requires real engineering expertise</a:t>
            </a:r>
            <a:br>
              <a:rPr lang="en" sz="1400"/>
            </a:br>
            <a:r>
              <a:rPr lang="en" sz="1400"/>
              <a:t> </a:t>
            </a:r>
            <a:br>
              <a:rPr lang="en" sz="1400"/>
            </a:br>
            <a:r>
              <a:rPr lang="en" sz="1400"/>
              <a:t>- As as the field advances, greater technical acumen will be required too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837650" y="1152475"/>
            <a:ext cx="38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Data/hardware roadblocks:</a:t>
            </a:r>
            <a:endParaRPr sz="17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</a:t>
            </a:r>
            <a:r>
              <a:rPr lang="en" sz="1400"/>
              <a:t> Online data is not production level data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 Papers produced by commercial researchers also frequently cite internally used data sets such as Google's Giga corpus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 DL hardware is expensive for the hobbyist or startup trying to break into the field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lang="en" sz="1400" u="sng">
                <a:hlinkClick r:id="rId3"/>
              </a:rPr>
              <a:t>NVIDIA's DGX-1</a:t>
            </a:r>
            <a:r>
              <a:rPr lang="en" sz="1400"/>
              <a:t> cluster computer costs &gt;$100k.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DL at scale is predominantly accessible to institutions that can fund the investment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713" y="3658125"/>
            <a:ext cx="2473376" cy="139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IN INDUSTRY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152475"/>
            <a:ext cx="573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less</a:t>
            </a:r>
            <a:r>
              <a:rPr lang="en"/>
              <a:t> discussed aspect of DL are the lack of use-cases in industry</a:t>
            </a:r>
            <a:endParaRPr/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good </a:t>
            </a:r>
            <a:r>
              <a:rPr lang="en"/>
              <a:t>portion</a:t>
            </a:r>
            <a:r>
              <a:rPr lang="en"/>
              <a:t> of research simply hasn't trickled into business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several reasons may exist, three resonate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Large established firms that have the resources simply haven't made the investment to get up to speed ts who are growing quickly and well funded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 field is evolving so quickly that staying on top of the research isn't possible so the most salient use-cases fall by the way side in favor of more traditional implementations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Connecting business and DL models is hard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400" y="1170125"/>
            <a:ext cx="2797200" cy="3312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BEYOND ThE HYPE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13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levels of AI: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Artificial general intelligence (AGI) refers to machines being able to complete tasks at the human level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Strong AIs refers to machines capable of experiencing consciousness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Most problems tackled by our current generation of researchers in AI seek to address </a:t>
            </a:r>
            <a:r>
              <a:rPr b="1" lang="en"/>
              <a:t>weak or narrow AI</a:t>
            </a:r>
            <a:r>
              <a:rPr lang="en"/>
              <a:t> as focused on one narrow task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Many findings have not yet been applied to the broader range of industrial problems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075" y="3541725"/>
            <a:ext cx="2381075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SHORT-TERM HYPE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04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529"/>
                </a:solidFill>
              </a:rPr>
              <a:t>AI has gone through several hype periods fueled by </a:t>
            </a:r>
            <a:r>
              <a:rPr lang="en" sz="1400">
                <a:solidFill>
                  <a:srgbClr val="212529"/>
                </a:solidFill>
              </a:rPr>
              <a:t>early</a:t>
            </a:r>
            <a:r>
              <a:rPr lang="en" sz="1400">
                <a:solidFill>
                  <a:srgbClr val="212529"/>
                </a:solidFill>
              </a:rPr>
              <a:t> successes</a:t>
            </a:r>
            <a:endParaRPr sz="14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529"/>
                </a:solidFill>
              </a:rPr>
              <a:t>AI failed to materialize and led to boom and bust cycles pushing many researchers to other fields</a:t>
            </a:r>
            <a:endParaRPr sz="14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529"/>
                </a:solidFill>
              </a:rPr>
              <a:t>Two AI winters </a:t>
            </a:r>
            <a:r>
              <a:rPr b="1" lang="en" sz="1400">
                <a:solidFill>
                  <a:srgbClr val="212529"/>
                </a:solidFill>
              </a:rPr>
              <a:t>1974-1980 </a:t>
            </a:r>
            <a:r>
              <a:rPr lang="en" sz="1400">
                <a:solidFill>
                  <a:srgbClr val="212529"/>
                </a:solidFill>
              </a:rPr>
              <a:t>and </a:t>
            </a:r>
            <a:r>
              <a:rPr b="1" lang="en" sz="1400">
                <a:solidFill>
                  <a:srgbClr val="212529"/>
                </a:solidFill>
              </a:rPr>
              <a:t>1987-1993</a:t>
            </a:r>
            <a:r>
              <a:rPr lang="en" sz="1400">
                <a:solidFill>
                  <a:srgbClr val="212529"/>
                </a:solidFill>
              </a:rPr>
              <a:t>, where funding dried up and governments shifted focus</a:t>
            </a:r>
            <a:endParaRPr sz="14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3" name="Google Shape;63;p14"/>
          <p:cNvSpPr/>
          <p:nvPr/>
        </p:nvSpPr>
        <p:spPr>
          <a:xfrm>
            <a:off x="6459100" y="2837275"/>
            <a:ext cx="2484600" cy="1771500"/>
          </a:xfrm>
          <a:prstGeom prst="wedgeRoundRectCallout">
            <a:avLst>
              <a:gd fmla="val -75067" name="adj1"/>
              <a:gd fmla="val 5165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Disruption certainly. Deep AI is the real risk, though, not automation. </a:t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Elon Musk (@elonmusk) June 9, 2017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800" y="672250"/>
            <a:ext cx="2741724" cy="15422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040150" y="527275"/>
            <a:ext cx="2484600" cy="1771500"/>
          </a:xfrm>
          <a:prstGeom prst="wedgeRoundRectCallout">
            <a:avLst>
              <a:gd fmla="val -66489" name="adj1"/>
              <a:gd fmla="val -1752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Within a generation... the problem of creating artificial intelligence will be substantially solved</a:t>
            </a:r>
            <a:endParaRPr i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"/>
              <a:t>Marvin Minsky 1967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pioneers kept AI alive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26004" r="13323" t="0"/>
          <a:stretch/>
        </p:blipFill>
        <p:spPr>
          <a:xfrm>
            <a:off x="220525" y="1827529"/>
            <a:ext cx="1842363" cy="202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5937" y="1812875"/>
            <a:ext cx="2021863" cy="202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0" l="16175" r="13466" t="0"/>
          <a:stretch/>
        </p:blipFill>
        <p:spPr>
          <a:xfrm>
            <a:off x="4572010" y="1827519"/>
            <a:ext cx="2133772" cy="202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1975" y="1843500"/>
            <a:ext cx="1951023" cy="19899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20575" y="3849400"/>
            <a:ext cx="184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</a:rPr>
              <a:t> Geoffrey Hinton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446338" y="3849400"/>
            <a:ext cx="184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</a:rPr>
              <a:t>Yann LeCunn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717738" y="3849400"/>
            <a:ext cx="184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</a:rPr>
              <a:t>Yoshua Bengio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875450" y="4347275"/>
            <a:ext cx="258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529"/>
                </a:solidFill>
              </a:rPr>
              <a:t>“Grandfathers of AI”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deep learning now?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51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Inflection point was in 2012 when convolutional net  dominated the ImageNet Large Scale Visual Recognition Competition (</a:t>
            </a:r>
            <a:r>
              <a:rPr lang="en" u="sng">
                <a:hlinkClick r:id="rId3"/>
              </a:rPr>
              <a:t>ILSVRC</a:t>
            </a:r>
            <a:r>
              <a:rPr lang="en"/>
              <a:t>)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Until 2010 the top methods predicted  image classes with 75% accuracy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Incremental advances were fractions of a %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2012, researchers Alex Krizhevsky, Geoffrey Hinton, and Ilya Sutskever entered a ConvNet (now called Alexnet) into the challenge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200" y="3345600"/>
            <a:ext cx="3440052" cy="120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200" y="949600"/>
            <a:ext cx="3103350" cy="15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 shifted the stigma around Neural Netwroks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39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 could predict classes with an accuracy of ~85%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level accuracy is ~95%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AlexNet, all subsequent submissions used DL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2016 the contest was considered solved as most of the entries were reaching near-human level accuracy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850" y="1721950"/>
            <a:ext cx="5096649" cy="18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5150725" y="1308375"/>
            <a:ext cx="3361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Beats human level accuracy</a:t>
            </a:r>
            <a:endParaRPr sz="1100"/>
          </a:p>
        </p:txBody>
      </p:sp>
      <p:cxnSp>
        <p:nvCxnSpPr>
          <p:cNvPr id="95" name="Google Shape;95;p17"/>
          <p:cNvCxnSpPr>
            <a:stCxn id="94" idx="2"/>
          </p:cNvCxnSpPr>
          <p:nvPr/>
        </p:nvCxnSpPr>
        <p:spPr>
          <a:xfrm flipH="1">
            <a:off x="5961325" y="1668675"/>
            <a:ext cx="870000" cy="10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has played an important in popularizing DL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51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early years </a:t>
            </a:r>
            <a:r>
              <a:rPr lang="en" u="sng">
                <a:hlinkClick r:id="rId3"/>
              </a:rPr>
              <a:t>Kaggle</a:t>
            </a:r>
            <a:r>
              <a:rPr lang="en"/>
              <a:t> played an important role </a:t>
            </a:r>
            <a:r>
              <a:rPr b="1" lang="en"/>
              <a:t>connecting tangible business outcomes</a:t>
            </a:r>
            <a:r>
              <a:rPr lang="en"/>
              <a:t> with broader community adoption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adopters won $100Ks competitions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include:</a:t>
            </a:r>
            <a:endParaRPr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Grasp-and-Lift EEG Detection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Diabetic Retinopathy Detection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National Data Science Bowl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Right Whale Recognition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The Merck Molecular Activity Challenge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The Job Salary prediction challenge</a:t>
            </a:r>
            <a:endParaRPr sz="15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675" y="1170125"/>
            <a:ext cx="14382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400" y="2038850"/>
            <a:ext cx="1636300" cy="12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0700" y="189447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9300" y="3528750"/>
            <a:ext cx="33432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DEEP LEARNING RELATES TO AI AND ML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477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was born in the 1950’s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is a subset of artificial intelligence (AI) and machine learning (ML)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encompasses ML and other approaches </a:t>
            </a:r>
            <a:r>
              <a:rPr lang="en"/>
              <a:t>that don’t use learning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arly chess programs use hard-coded rules, are a subset of the field of AI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This approach was known as symbolic AI</a:t>
            </a:r>
            <a:endParaRPr i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900" y="1927225"/>
            <a:ext cx="3752700" cy="2020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5645175" y="4182425"/>
            <a:ext cx="30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</a:rPr>
              <a:t>Reference to recent advances in AI they are to the advances deep learning and not canonic machine learning</a:t>
            </a:r>
            <a:endParaRPr sz="1200">
              <a:solidFill>
                <a:srgbClr val="21252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Symbolic AI was what people thought of as AI 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547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postulated that for a sufficiently large rule-set human-level artificial could be achieved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Dominant paradigm in AI from the 1950s to the 1980s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Reached its peak with expert systems in the 1980s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still use variants of it, we’ll see in our NLP section with recurrent networks</a:t>
            </a:r>
            <a:endParaRPr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400" y="1074575"/>
            <a:ext cx="20079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 BEFORE DEEP LEARNING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487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529"/>
                </a:solidFill>
              </a:rPr>
              <a:t>Faster hardware and larger data sets have been drivers for ML flourishing since the 1990s</a:t>
            </a:r>
            <a:endParaRPr sz="17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529"/>
                </a:solidFill>
              </a:rPr>
              <a:t>Towards the mid 2000s most improvements on problems and models were incremental and faced </a:t>
            </a:r>
            <a:r>
              <a:rPr b="1" lang="en" sz="1700">
                <a:solidFill>
                  <a:srgbClr val="212529"/>
                </a:solidFill>
              </a:rPr>
              <a:t>scaling</a:t>
            </a:r>
            <a:r>
              <a:rPr lang="en" sz="1700">
                <a:solidFill>
                  <a:srgbClr val="212529"/>
                </a:solidFill>
              </a:rPr>
              <a:t>, </a:t>
            </a:r>
            <a:r>
              <a:rPr b="1" lang="en" sz="1700">
                <a:solidFill>
                  <a:srgbClr val="212529"/>
                </a:solidFill>
              </a:rPr>
              <a:t>training</a:t>
            </a:r>
            <a:r>
              <a:rPr lang="en" sz="1700">
                <a:solidFill>
                  <a:srgbClr val="212529"/>
                </a:solidFill>
              </a:rPr>
              <a:t> and </a:t>
            </a:r>
            <a:r>
              <a:rPr b="1" lang="en" sz="1700">
                <a:solidFill>
                  <a:srgbClr val="212529"/>
                </a:solidFill>
              </a:rPr>
              <a:t>parallelization</a:t>
            </a:r>
            <a:r>
              <a:rPr lang="en" sz="1700">
                <a:solidFill>
                  <a:srgbClr val="212529"/>
                </a:solidFill>
              </a:rPr>
              <a:t> </a:t>
            </a:r>
            <a:endParaRPr sz="17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12529"/>
                </a:solidFill>
              </a:rPr>
              <a:t>Two popular approaches during this time were </a:t>
            </a:r>
            <a:r>
              <a:rPr b="1" lang="en" sz="1700">
                <a:solidFill>
                  <a:srgbClr val="212529"/>
                </a:solidFill>
              </a:rPr>
              <a:t>kernel</a:t>
            </a:r>
            <a:r>
              <a:rPr lang="en" sz="1700">
                <a:solidFill>
                  <a:srgbClr val="212529"/>
                </a:solidFill>
              </a:rPr>
              <a:t> and </a:t>
            </a:r>
            <a:r>
              <a:rPr b="1" lang="en" sz="1700">
                <a:solidFill>
                  <a:srgbClr val="212529"/>
                </a:solidFill>
              </a:rPr>
              <a:t>Bayesian</a:t>
            </a:r>
            <a:r>
              <a:rPr lang="en" sz="1700">
                <a:solidFill>
                  <a:srgbClr val="212529"/>
                </a:solidFill>
              </a:rPr>
              <a:t> approaches</a:t>
            </a:r>
            <a:endParaRPr sz="17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5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529"/>
                </a:solidFill>
              </a:rPr>
              <a:t>SVMs have O(n^2) training complexity and do not scale well</a:t>
            </a:r>
            <a:endParaRPr sz="170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20700" r="13935" t="0"/>
          <a:stretch/>
        </p:blipFill>
        <p:spPr>
          <a:xfrm>
            <a:off x="5659125" y="1457050"/>
            <a:ext cx="3065151" cy="25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